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62" r:id="rId4"/>
    <p:sldId id="257" r:id="rId5"/>
    <p:sldId id="258" r:id="rId6"/>
    <p:sldId id="261" r:id="rId7"/>
    <p:sldId id="259" r:id="rId8"/>
    <p:sldId id="260" r:id="rId9"/>
    <p:sldId id="264" r:id="rId10"/>
    <p:sldId id="263" r:id="rId11"/>
    <p:sldId id="265" r:id="rId12"/>
    <p:sldId id="267" r:id="rId13"/>
    <p:sldId id="268" r:id="rId14"/>
    <p:sldId id="270" r:id="rId15"/>
    <p:sldId id="271" r:id="rId16"/>
    <p:sldId id="272" r:id="rId17"/>
    <p:sldId id="275" r:id="rId18"/>
    <p:sldId id="276" r:id="rId19"/>
    <p:sldId id="277" r:id="rId20"/>
    <p:sldId id="280" r:id="rId21"/>
    <p:sldId id="281" r:id="rId22"/>
    <p:sldId id="282" r:id="rId23"/>
    <p:sldId id="283" r:id="rId24"/>
    <p:sldId id="285" r:id="rId25"/>
    <p:sldId id="289" r:id="rId26"/>
    <p:sldId id="287" r:id="rId27"/>
    <p:sldId id="290" r:id="rId28"/>
    <p:sldId id="288" r:id="rId29"/>
    <p:sldId id="295" r:id="rId30"/>
    <p:sldId id="292" r:id="rId31"/>
    <p:sldId id="293" r:id="rId32"/>
    <p:sldId id="294" r:id="rId33"/>
    <p:sldId id="298" r:id="rId34"/>
    <p:sldId id="296" r:id="rId35"/>
    <p:sldId id="297" r:id="rId36"/>
    <p:sldId id="299" r:id="rId37"/>
    <p:sldId id="300" r:id="rId38"/>
    <p:sldId id="301" r:id="rId39"/>
    <p:sldId id="302" r:id="rId40"/>
    <p:sldId id="303" r:id="rId41"/>
    <p:sldId id="304" r:id="rId42"/>
    <p:sldId id="305" r:id="rId43"/>
    <p:sldId id="310" r:id="rId44"/>
    <p:sldId id="306" r:id="rId45"/>
    <p:sldId id="307" r:id="rId46"/>
    <p:sldId id="309" r:id="rId47"/>
    <p:sldId id="314" r:id="rId48"/>
    <p:sldId id="311" r:id="rId49"/>
    <p:sldId id="312" r:id="rId50"/>
    <p:sldId id="313" r:id="rId51"/>
    <p:sldId id="329" r:id="rId52"/>
    <p:sldId id="315" r:id="rId53"/>
    <p:sldId id="316" r:id="rId54"/>
    <p:sldId id="317" r:id="rId55"/>
    <p:sldId id="318" r:id="rId56"/>
    <p:sldId id="319" r:id="rId57"/>
    <p:sldId id="320" r:id="rId58"/>
    <p:sldId id="321" r:id="rId59"/>
    <p:sldId id="322" r:id="rId60"/>
    <p:sldId id="323" r:id="rId61"/>
    <p:sldId id="330" r:id="rId62"/>
    <p:sldId id="324" r:id="rId63"/>
    <p:sldId id="325" r:id="rId64"/>
    <p:sldId id="326" r:id="rId65"/>
    <p:sldId id="331" r:id="rId66"/>
    <p:sldId id="327" r:id="rId67"/>
    <p:sldId id="332" r:id="rId68"/>
    <p:sldId id="328" r:id="rId6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7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Gross and Photomicrographs for REPR Block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417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533400"/>
            <a:ext cx="8953500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38452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8000" dirty="0" smtClean="0"/>
              <a:t>Clinical Picture—Breast Malignancy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10395084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Nipple retraction and pea </a:t>
            </a:r>
            <a:r>
              <a:rPr lang="en-US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d’orange</a:t>
            </a:r>
            <a:endParaRPr lang="ar-S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86868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29F463C-EFE5-46C4-B941-5DFC4293BB1B}" type="datetime1">
              <a:rPr lang="en-US"/>
              <a:pPr>
                <a:defRPr/>
              </a:pPr>
              <a:t>11/17/2014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Cancer breast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7C79E6-039C-486E-A5B8-F782D08C5990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2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8000" dirty="0"/>
              <a:t>Clinical </a:t>
            </a:r>
            <a:r>
              <a:rPr lang="en-US" sz="8000" dirty="0" smtClean="0"/>
              <a:t>Picture—Ulcerated Skin-Breast </a:t>
            </a:r>
            <a:r>
              <a:rPr lang="en-US" sz="8000" dirty="0"/>
              <a:t>Malignancy</a:t>
            </a:r>
          </a:p>
          <a:p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4360029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Ulceration 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57300"/>
            <a:ext cx="8458200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2650D87-8237-42AE-8C3D-4B4F0FB8640F}" type="datetime1">
              <a:rPr lang="en-US"/>
              <a:pPr>
                <a:defRPr/>
              </a:pPr>
              <a:t>11/17/2014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Cancer breast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FA0964-709C-45AC-9FF7-4859EA876FB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58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8000" dirty="0" smtClean="0"/>
              <a:t>Infiltrating Duct Carcinoma-No Special Type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4515246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457" y="1600200"/>
            <a:ext cx="685908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25296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 smtClean="0"/>
              <a:t>        Medullary   </a:t>
            </a:r>
          </a:p>
          <a:p>
            <a:pPr marL="0" indent="0">
              <a:buNone/>
            </a:pPr>
            <a:r>
              <a:rPr lang="en-US" sz="8000" dirty="0"/>
              <a:t> </a:t>
            </a:r>
            <a:r>
              <a:rPr lang="en-US" sz="8000" dirty="0" smtClean="0"/>
              <a:t>       Carcinoma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13009751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Gross</a:t>
            </a:r>
            <a:endParaRPr lang="ar-SA" sz="3600" dirty="0"/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19200"/>
            <a:ext cx="7010400" cy="5253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7A50631-C60C-4042-827E-7E948E25FB9E}" type="datetime1">
              <a:rPr lang="en-US"/>
              <a:pPr>
                <a:defRPr/>
              </a:pPr>
              <a:t>11/17/2014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Cancer breast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96E0EA-64C4-47E4-AC2A-BF2D9990713F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37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Microscopic image</a:t>
            </a:r>
            <a:endParaRPr lang="ar-S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95400"/>
            <a:ext cx="78486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AB2C812F-6A93-4FA9-89B6-70A09C67874D}" type="datetime1">
              <a:rPr lang="en-US"/>
              <a:pPr>
                <a:defRPr/>
              </a:pPr>
              <a:t>11/17/2014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Cancer breast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8063F9-1EC0-4B5E-9B24-8E3273CC7A57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03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photomicrographs are images of </a:t>
            </a:r>
            <a:r>
              <a:rPr lang="en-US" dirty="0" err="1" smtClean="0"/>
              <a:t>Hematoxylin</a:t>
            </a:r>
            <a:r>
              <a:rPr lang="en-US" dirty="0" smtClean="0"/>
              <a:t> and Eosin stained slides.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8825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 smtClean="0"/>
              <a:t>         MUCINOUS </a:t>
            </a:r>
          </a:p>
          <a:p>
            <a:pPr marL="0" indent="0">
              <a:buNone/>
            </a:pPr>
            <a:r>
              <a:rPr lang="en-US" sz="8000" dirty="0"/>
              <a:t> </a:t>
            </a:r>
            <a:r>
              <a:rPr lang="en-US" sz="8000" dirty="0" smtClean="0"/>
              <a:t>        Carcinoma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7734398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Mucinous carcinoma</a:t>
            </a:r>
            <a:endParaRPr lang="ar-S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1316038"/>
            <a:ext cx="7772400" cy="536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A2B2666F-2ACC-4129-AF6A-C31B8D7E71B9}" type="datetime1">
              <a:rPr lang="en-US"/>
              <a:pPr>
                <a:defRPr/>
              </a:pPr>
              <a:t>11/17/2014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Cancer breast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647E31-B0DF-493D-A181-E29155241A6E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21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Mucinous carcinoma</a:t>
            </a:r>
            <a:endParaRPr lang="ar-S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1600"/>
            <a:ext cx="7924800" cy="496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62CA693-E657-4F7D-A1EF-117DA0EA257D}" type="datetime1">
              <a:rPr lang="en-US"/>
              <a:pPr>
                <a:defRPr/>
              </a:pPr>
              <a:t>11/17/2014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Cancer breast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E8BC1F-1077-456D-94A7-E2E31FA64830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35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7200" dirty="0" smtClean="0"/>
              <a:t>Paget’s disease of breast-Clinical photo and microscopy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7285475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3962400" y="609600"/>
            <a:ext cx="4724400" cy="685800"/>
          </a:xfrm>
        </p:spPr>
        <p:txBody>
          <a:bodyPr>
            <a:normAutofit lnSpcReduction="10000"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Paget’s disease</a:t>
            </a:r>
          </a:p>
          <a:p>
            <a:pPr lvl="2" algn="ctr" eaLnBrk="1" hangingPunct="1">
              <a:buFont typeface="Wingdings" pitchFamily="2" charset="2"/>
              <a:buNone/>
              <a:defRPr/>
            </a:pPr>
            <a:endParaRPr lang="en-US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1747" name="Picture 5" descr="1510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48000" cy="240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403475"/>
            <a:ext cx="6096000" cy="444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B74A8F6-7807-43D7-9CEF-D096E822E76C}" type="datetime1">
              <a:rPr lang="en-US"/>
              <a:pPr>
                <a:defRPr/>
              </a:pPr>
              <a:t>11/17/2014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Cancer breast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59665C-59C6-4DE6-A061-872265D86B2F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12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 smtClean="0"/>
              <a:t>        Lobular Carcinoma in Situ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6497265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altLang="en-US" smtClean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altLang="en-US" smtClean="0"/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57200"/>
            <a:ext cx="8382000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2BABD94-35F6-42F7-A3E1-16B1470B0ACC}" type="datetime1">
              <a:rPr lang="en-US"/>
              <a:pPr>
                <a:defRPr/>
              </a:pPr>
              <a:t>11/17/2014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Cancer breast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C73441-D2E5-46D9-AF75-1E6F136759C0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172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 smtClean="0"/>
              <a:t>      Infiltrating Lobular Carcinoma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1408691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altLang="en-US" smtClean="0"/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altLang="en-US" smtClean="0"/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533400"/>
            <a:ext cx="8848725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7B9E3BC-D7A0-4277-A782-F9DFAC739AC1}" type="datetime1">
              <a:rPr lang="en-US"/>
              <a:pPr>
                <a:defRPr/>
              </a:pPr>
              <a:t>11/17/2014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Cancer breast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B33C7F-5B2D-47F7-92DB-0DA067CBB2AC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9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 smtClean="0"/>
              <a:t>     Endometrial      </a:t>
            </a:r>
          </a:p>
          <a:p>
            <a:pPr marL="0" indent="0">
              <a:buNone/>
            </a:pPr>
            <a:r>
              <a:rPr lang="en-US" sz="8000" dirty="0"/>
              <a:t> </a:t>
            </a:r>
            <a:r>
              <a:rPr lang="en-US" sz="8000" dirty="0" smtClean="0"/>
              <a:t>    Hyperplasia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331646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021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Benign Prostatic Hyperplasia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32852666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endometrial hyperplasia</a:t>
            </a:r>
            <a:endParaRPr lang="ar-SA" dirty="0"/>
          </a:p>
        </p:txBody>
      </p:sp>
      <p:pic>
        <p:nvPicPr>
          <p:cNvPr id="1028" name="Picture 4" descr="http://ars.els-cdn.com/content/image/1-s2.0-S1092913405000328-gr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633" y="1492920"/>
            <a:ext cx="7416824" cy="493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81799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Complex atypical endometrial hyperplasia</a:t>
            </a:r>
            <a:endParaRPr lang="ar-SA" sz="3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684076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16501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Complex atypical endometrial hyperplasia</a:t>
            </a:r>
            <a:endParaRPr lang="ar-SA" sz="36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0"/>
            <a:ext cx="6874006" cy="5160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6468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 smtClean="0"/>
              <a:t>    </a:t>
            </a:r>
            <a:r>
              <a:rPr lang="en-US" sz="8000" dirty="0" err="1" smtClean="0"/>
              <a:t>Adenomyosis</a:t>
            </a:r>
            <a:r>
              <a:rPr lang="en-US" sz="8000" dirty="0" smtClean="0"/>
              <a:t>—   </a:t>
            </a:r>
          </a:p>
          <a:p>
            <a:pPr marL="0" indent="0">
              <a:buNone/>
            </a:pPr>
            <a:r>
              <a:rPr lang="en-US" sz="8000" dirty="0"/>
              <a:t> </a:t>
            </a:r>
            <a:r>
              <a:rPr lang="en-US" sz="8000" dirty="0" smtClean="0"/>
              <a:t>    Gross and    </a:t>
            </a:r>
          </a:p>
          <a:p>
            <a:pPr marL="0" indent="0">
              <a:buNone/>
            </a:pPr>
            <a:r>
              <a:rPr lang="en-US" sz="8000" dirty="0"/>
              <a:t> </a:t>
            </a:r>
            <a:r>
              <a:rPr lang="en-US" sz="8000" dirty="0" smtClean="0"/>
              <a:t>    Microscopy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7532210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844824"/>
            <a:ext cx="2890664" cy="3375248"/>
          </a:xfrm>
        </p:spPr>
        <p:txBody>
          <a:bodyPr>
            <a:noAutofit/>
          </a:bodyPr>
          <a:lstStyle/>
          <a:p>
            <a:pPr algn="l"/>
            <a:r>
              <a:rPr lang="en-US" sz="3600" b="1" i="1" u="sng" dirty="0" smtClean="0">
                <a:solidFill>
                  <a:srgbClr val="C00000"/>
                </a:solidFill>
              </a:rPr>
              <a:t>* Grossly: 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>- Enlarged </a:t>
            </a:r>
            <a:r>
              <a:rPr lang="en-US" sz="2800" dirty="0"/>
              <a:t>uterus.</a:t>
            </a:r>
            <a:br>
              <a:rPr lang="en-US" sz="2800" dirty="0"/>
            </a:br>
            <a:r>
              <a:rPr lang="en-US" sz="2800" dirty="0" smtClean="0"/>
              <a:t>- Thick </a:t>
            </a:r>
            <a:r>
              <a:rPr lang="en-US" sz="2800" dirty="0"/>
              <a:t>myometrium showing small grayish or hemorrhagic foci.</a:t>
            </a:r>
            <a:br>
              <a:rPr lang="en-US" sz="2800" dirty="0"/>
            </a:br>
            <a:r>
              <a:rPr lang="en-US" sz="2800" b="1" dirty="0" smtClean="0"/>
              <a:t> </a:t>
            </a:r>
            <a:endParaRPr lang="ar-SA" sz="28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757" y="1628800"/>
            <a:ext cx="5747968" cy="424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8416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05" y="44624"/>
            <a:ext cx="8819782" cy="6632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2483768" y="3645024"/>
            <a:ext cx="2058528" cy="7006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2000" b="1" dirty="0" smtClean="0"/>
              <a:t>endometrium</a:t>
            </a:r>
            <a:endParaRPr lang="ar-SA" sz="2000" b="1" dirty="0"/>
          </a:p>
        </p:txBody>
      </p:sp>
      <p:sp>
        <p:nvSpPr>
          <p:cNvPr id="5" name="Right Arrow 4"/>
          <p:cNvSpPr/>
          <p:nvPr/>
        </p:nvSpPr>
        <p:spPr>
          <a:xfrm>
            <a:off x="2602367" y="332656"/>
            <a:ext cx="1677336" cy="7006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b="1" dirty="0" smtClean="0"/>
              <a:t>myometrium</a:t>
            </a:r>
            <a:endParaRPr lang="ar-SA" b="1" dirty="0"/>
          </a:p>
        </p:txBody>
      </p:sp>
    </p:spTree>
    <p:extLst>
      <p:ext uri="{BB962C8B-B14F-4D97-AF65-F5344CB8AC3E}">
        <p14:creationId xmlns:p14="http://schemas.microsoft.com/office/powerpoint/2010/main" val="16511443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 smtClean="0"/>
              <a:t>Leiomyoma—Gross and Microscopy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42699376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940" y="404664"/>
            <a:ext cx="8229600" cy="63408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Multiple interstitial leiomyomas</a:t>
            </a:r>
            <a:endParaRPr lang="ar-SA" sz="32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7956376" cy="5172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565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Whorly</a:t>
            </a:r>
            <a:r>
              <a:rPr lang="en-US" sz="3200" dirty="0" smtClean="0"/>
              <a:t> cut surface of leiomyoma</a:t>
            </a:r>
            <a:endParaRPr lang="ar-SA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98559"/>
            <a:ext cx="8352928" cy="5621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800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eiomyoma</a:t>
            </a:r>
            <a:endParaRPr lang="ar-S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32610"/>
            <a:ext cx="6840760" cy="4935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2068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6125" y="384175"/>
            <a:ext cx="7772400" cy="530225"/>
          </a:xfrm>
        </p:spPr>
        <p:txBody>
          <a:bodyPr rtlCol="1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BPH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ar-SA" altLang="en-US" smtClean="0"/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5" y="1068388"/>
            <a:ext cx="7473950" cy="4894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632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eiomyoma</a:t>
            </a:r>
            <a:endParaRPr lang="ar-S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86486"/>
            <a:ext cx="6984776" cy="5235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61492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eiomyoma</a:t>
            </a:r>
            <a:endParaRPr lang="ar-S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39934"/>
            <a:ext cx="8141309" cy="5077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17810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eiomyoma</a:t>
            </a:r>
            <a:endParaRPr lang="ar-S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992887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728045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 smtClean="0"/>
              <a:t>     Endometrial   </a:t>
            </a:r>
          </a:p>
          <a:p>
            <a:pPr marL="0" indent="0">
              <a:buNone/>
            </a:pPr>
            <a:r>
              <a:rPr lang="en-US" sz="8000" dirty="0"/>
              <a:t> </a:t>
            </a:r>
            <a:r>
              <a:rPr lang="en-US" sz="8000" dirty="0" smtClean="0"/>
              <a:t>    Carcinoma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425606840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Endometrial carcinoma</a:t>
            </a:r>
            <a:endParaRPr lang="ar-SA" b="1" dirty="0">
              <a:solidFill>
                <a:srgbClr val="FF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12776"/>
            <a:ext cx="3857203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09746" y="2175644"/>
            <a:ext cx="5243014" cy="3744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71904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3" y="1161256"/>
            <a:ext cx="7532687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700475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Endometrial carcinoma</a:t>
            </a:r>
            <a:endParaRPr lang="ar-SA" sz="4000" b="1" dirty="0">
              <a:solidFill>
                <a:srgbClr val="FF000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8208912" cy="5319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85797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 smtClean="0"/>
              <a:t>     Cervical Cancer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56167715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Cancer cervix</a:t>
            </a:r>
            <a:endParaRPr lang="ar-SA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8136904" cy="5345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>
          <a:xfrm rot="18515979">
            <a:off x="3624222" y="464388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0120279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Squamous cell carcinoma of the cervix</a:t>
            </a:r>
            <a:endParaRPr lang="ar-SA" sz="32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7808285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7324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ar-SA" altLang="en-US" smtClean="0"/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8" y="1001713"/>
            <a:ext cx="8396287" cy="512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50" y="103188"/>
            <a:ext cx="1908175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235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Adenocarcinoma of the cervix</a:t>
            </a:r>
            <a:endParaRPr lang="ar-SA" sz="36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7760024" cy="5342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556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 smtClean="0"/>
              <a:t>   Ovarian tumors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96079078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Serous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cystadenoma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988840"/>
            <a:ext cx="3528392" cy="4137323"/>
          </a:xfrm>
        </p:spPr>
        <p:txBody>
          <a:bodyPr/>
          <a:lstStyle/>
          <a:p>
            <a:r>
              <a:rPr lang="en-US" dirty="0" smtClean="0"/>
              <a:t>Usually bilateral.</a:t>
            </a:r>
          </a:p>
          <a:p>
            <a:r>
              <a:rPr lang="en-US" dirty="0" smtClean="0"/>
              <a:t>Reach a huge size.</a:t>
            </a:r>
          </a:p>
          <a:p>
            <a:r>
              <a:rPr lang="en-US" dirty="0" smtClean="0"/>
              <a:t>On bisection, it is usually unilocular and filled with clear serous fluid. </a:t>
            </a:r>
            <a:endParaRPr lang="ar-SA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628799"/>
            <a:ext cx="4859029" cy="4670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151045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936104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Serous </a:t>
            </a:r>
            <a:r>
              <a:rPr lang="en-US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cystadenoma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ar-SA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568952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203478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543" y="620688"/>
            <a:ext cx="8496944" cy="792088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Bilateral serous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cystadenocarcinoma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i="1" u="sng" dirty="0" smtClean="0">
                <a:solidFill>
                  <a:srgbClr val="C00000"/>
                </a:solidFill>
              </a:rPr>
              <a:t/>
            </a:r>
            <a:br>
              <a:rPr lang="en-US" b="1" i="1" u="sng" dirty="0" smtClean="0">
                <a:solidFill>
                  <a:srgbClr val="C00000"/>
                </a:solidFill>
              </a:rPr>
            </a:br>
            <a:endParaRPr lang="ar-S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5276"/>
            <a:ext cx="8064896" cy="5260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321633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varian serous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cystadenocarcinoma</a:t>
            </a:r>
            <a:endParaRPr lang="ar-SA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1"/>
            <a:ext cx="7386203" cy="4865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744708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Mucinous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cystadenoma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3672408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Usually unilateral</a:t>
            </a:r>
            <a:r>
              <a:rPr lang="en-US" sz="2800" dirty="0"/>
              <a:t>.</a:t>
            </a:r>
            <a:endParaRPr lang="en-US" sz="2800" dirty="0" smtClean="0"/>
          </a:p>
          <a:p>
            <a:r>
              <a:rPr lang="en-US" sz="2800" dirty="0" smtClean="0"/>
              <a:t>Reach a huge size.</a:t>
            </a:r>
          </a:p>
          <a:p>
            <a:r>
              <a:rPr lang="en-US" sz="2800" dirty="0" smtClean="0"/>
              <a:t>On bisection, it is </a:t>
            </a:r>
            <a:r>
              <a:rPr lang="en-US" sz="2800" dirty="0" err="1" smtClean="0"/>
              <a:t>multilocular</a:t>
            </a:r>
            <a:r>
              <a:rPr lang="en-US" sz="2800" dirty="0" smtClean="0"/>
              <a:t> and filled with mucinous material.</a:t>
            </a:r>
            <a:endParaRPr lang="ar-SA" sz="28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628800"/>
            <a:ext cx="4967114" cy="4350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076625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86409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Mucinous </a:t>
            </a:r>
            <a:r>
              <a:rPr lang="en-US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cystadenoma</a:t>
            </a:r>
            <a:endParaRPr lang="ar-SA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208912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517648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Mucinous </a:t>
            </a:r>
            <a:r>
              <a:rPr lang="en-US" sz="4000" b="1" dirty="0" err="1" smtClean="0">
                <a:solidFill>
                  <a:srgbClr val="FF0000"/>
                </a:solidFill>
              </a:rPr>
              <a:t>cystadenocarcinoma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60" y="1268760"/>
            <a:ext cx="823299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642708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 Mucinous </a:t>
            </a:r>
            <a:r>
              <a:rPr lang="en-US" b="1" dirty="0" err="1">
                <a:solidFill>
                  <a:srgbClr val="FF0000"/>
                </a:solidFill>
              </a:rPr>
              <a:t>cystadenocarcinoma</a:t>
            </a:r>
            <a:endParaRPr lang="ar-S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263162" y="-22802"/>
            <a:ext cx="4905708" cy="7920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4228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 smtClean="0"/>
              <a:t>      Fibrocystic                  </a:t>
            </a:r>
          </a:p>
          <a:p>
            <a:pPr marL="0" indent="0">
              <a:buNone/>
            </a:pPr>
            <a:r>
              <a:rPr lang="en-US" sz="8000" dirty="0"/>
              <a:t> </a:t>
            </a:r>
            <a:r>
              <a:rPr lang="en-US" sz="8000" dirty="0" smtClean="0"/>
              <a:t>   Breast Disease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01175191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32656"/>
            <a:ext cx="6142385" cy="6142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070093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 smtClean="0"/>
              <a:t>   </a:t>
            </a:r>
            <a:r>
              <a:rPr lang="en-US" sz="8000" dirty="0" err="1" smtClean="0"/>
              <a:t>Dermoid</a:t>
            </a:r>
            <a:r>
              <a:rPr lang="en-US" sz="8000" dirty="0" smtClean="0"/>
              <a:t> cyst-</a:t>
            </a:r>
          </a:p>
          <a:p>
            <a:pPr marL="0" indent="0">
              <a:buNone/>
            </a:pPr>
            <a:r>
              <a:rPr lang="en-US" sz="8000" dirty="0"/>
              <a:t> </a:t>
            </a:r>
            <a:r>
              <a:rPr lang="en-US" sz="8000" dirty="0" smtClean="0"/>
              <a:t>    Benign Cystic    </a:t>
            </a:r>
          </a:p>
          <a:p>
            <a:pPr marL="0" indent="0">
              <a:buNone/>
            </a:pPr>
            <a:r>
              <a:rPr lang="en-US" sz="8000" dirty="0"/>
              <a:t> </a:t>
            </a:r>
            <a:r>
              <a:rPr lang="en-US" sz="8000" dirty="0" smtClean="0"/>
              <a:t>       </a:t>
            </a:r>
            <a:r>
              <a:rPr lang="en-US" sz="8000" dirty="0" err="1" smtClean="0"/>
              <a:t>teratoma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1377100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700808"/>
            <a:ext cx="2448272" cy="3096344"/>
          </a:xfrm>
        </p:spPr>
        <p:txBody>
          <a:bodyPr>
            <a:noAutofit/>
          </a:bodyPr>
          <a:lstStyle/>
          <a:p>
            <a:pPr algn="l"/>
            <a:r>
              <a:rPr lang="en-US" sz="2400" dirty="0" err="1"/>
              <a:t>D</a:t>
            </a:r>
            <a:r>
              <a:rPr lang="en-US" sz="2400" dirty="0" err="1" smtClean="0"/>
              <a:t>ermoid</a:t>
            </a:r>
            <a:r>
              <a:rPr lang="en-US" sz="2400" dirty="0" smtClean="0"/>
              <a:t> </a:t>
            </a:r>
            <a:r>
              <a:rPr lang="en-US" sz="2400" dirty="0"/>
              <a:t>cyst is filled with greasy material (keratin and sebaceous secretions) and shows tufts of hair</a:t>
            </a:r>
            <a:endParaRPr lang="ar-SA" sz="2400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764704"/>
            <a:ext cx="5903513" cy="5224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292648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628800"/>
            <a:ext cx="3240360" cy="2367136"/>
          </a:xfrm>
        </p:spPr>
        <p:txBody>
          <a:bodyPr>
            <a:noAutofit/>
          </a:bodyPr>
          <a:lstStyle/>
          <a:p>
            <a:pPr algn="l"/>
            <a:r>
              <a:rPr lang="en-US" sz="2400" dirty="0"/>
              <a:t>A </a:t>
            </a:r>
            <a:r>
              <a:rPr lang="en-US" sz="2400" dirty="0" err="1"/>
              <a:t>dermoid</a:t>
            </a:r>
            <a:r>
              <a:rPr lang="en-US" sz="2400" dirty="0"/>
              <a:t> cyst showing bone (mesodermal derivative) adjacent to keratinized epidermis (ectodermal derivative). </a:t>
            </a:r>
            <a:endParaRPr lang="ar-SA" sz="24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07639"/>
            <a:ext cx="5472608" cy="5615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895772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211" y="1628800"/>
            <a:ext cx="2530624" cy="2727176"/>
          </a:xfrm>
        </p:spPr>
        <p:txBody>
          <a:bodyPr>
            <a:noAutofit/>
          </a:bodyPr>
          <a:lstStyle/>
          <a:p>
            <a:pPr algn="l"/>
            <a:r>
              <a:rPr lang="en-US" sz="2000" dirty="0" smtClean="0"/>
              <a:t>This photo shows </a:t>
            </a:r>
            <a:r>
              <a:rPr lang="en-US" sz="2000" dirty="0"/>
              <a:t>mesodermal derivatives such as smooth muscle and cartilage and endodermal derivative such as gastrointestinal epithelium.</a:t>
            </a:r>
            <a:endParaRPr lang="ar-SA" sz="2000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60648"/>
            <a:ext cx="6191250" cy="619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645734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33400"/>
            <a:ext cx="8458200" cy="55927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8000" dirty="0" smtClean="0"/>
              <a:t>  Malignant    </a:t>
            </a:r>
          </a:p>
          <a:p>
            <a:pPr marL="0" indent="0">
              <a:buNone/>
            </a:pPr>
            <a:r>
              <a:rPr lang="en-US" sz="8000" dirty="0"/>
              <a:t> </a:t>
            </a:r>
            <a:r>
              <a:rPr lang="en-US" sz="8000" dirty="0" smtClean="0"/>
              <a:t>  </a:t>
            </a:r>
            <a:r>
              <a:rPr lang="en-US" sz="8000" dirty="0" err="1" smtClean="0"/>
              <a:t>Teratoma</a:t>
            </a:r>
            <a:r>
              <a:rPr lang="en-US" sz="8000" dirty="0" smtClean="0"/>
              <a:t>—  </a:t>
            </a:r>
          </a:p>
          <a:p>
            <a:pPr marL="0" indent="0">
              <a:buNone/>
            </a:pPr>
            <a:r>
              <a:rPr lang="en-US" sz="8000" dirty="0" smtClean="0"/>
              <a:t>Immature </a:t>
            </a:r>
            <a:r>
              <a:rPr lang="en-US" sz="8000" dirty="0" err="1" smtClean="0"/>
              <a:t>teratoma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371876182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Immature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teratoma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720" y="1412776"/>
            <a:ext cx="6191250" cy="482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746836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 smtClean="0"/>
              <a:t>           PCOD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401063361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1960" y="274638"/>
            <a:ext cx="447484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Polycystic ovary disease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10000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407261"/>
            <a:ext cx="5427779" cy="4190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526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8E1DA-EB2B-4D42-AB08-9D81C0DF04A5}" type="datetime1">
              <a:rPr lang="en-GB" smtClean="0"/>
              <a:t>17/11/2014</a:t>
            </a:fld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F0142-E6BA-4353-AF11-393AA06106A1}" type="slidenum">
              <a:rPr lang="ar-SA" smtClean="0"/>
              <a:pPr/>
              <a:t>7</a:t>
            </a:fld>
            <a:endParaRPr lang="ar-S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8723328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5592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 descr="http://www.webpathology.com/slides/slides/Breast_FCC_Lowpower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319298" cy="6245873"/>
          </a:xfrm>
          <a:prstGeom prst="rect">
            <a:avLst/>
          </a:prstGeom>
          <a:noFill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4F4F-23E2-4E61-9C83-1BDBB9A3C627}" type="datetime1">
              <a:rPr lang="en-GB" smtClean="0"/>
              <a:t>17/11/2014</a:t>
            </a:fld>
            <a:endParaRPr lang="ar-S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F0142-E6BA-4353-AF11-393AA06106A1}" type="slidenum">
              <a:rPr lang="ar-SA" smtClean="0"/>
              <a:pPr/>
              <a:t>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972437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68762"/>
          </a:xfrm>
        </p:spPr>
        <p:txBody>
          <a:bodyPr>
            <a:normAutofit/>
          </a:bodyPr>
          <a:lstStyle/>
          <a:p>
            <a:r>
              <a:rPr lang="en-US" sz="8000" dirty="0" smtClean="0"/>
              <a:t>Duct Carcinoma In Situ-</a:t>
            </a:r>
            <a:r>
              <a:rPr lang="en-US" sz="8000" dirty="0" err="1" smtClean="0"/>
              <a:t>Comedo</a:t>
            </a:r>
            <a:r>
              <a:rPr lang="en-US" sz="8000" dirty="0" smtClean="0"/>
              <a:t> Type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189499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329</Words>
  <Application>Microsoft Office PowerPoint</Application>
  <PresentationFormat>On-screen Show (4:3)</PresentationFormat>
  <Paragraphs>108</Paragraphs>
  <Slides>68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69" baseType="lpstr">
      <vt:lpstr>Office Theme</vt:lpstr>
      <vt:lpstr>Gross and Photomicrographs for REPR Block</vt:lpstr>
      <vt:lpstr>PowerPoint Presentation</vt:lpstr>
      <vt:lpstr>Benign Prostatic Hyperplasia</vt:lpstr>
      <vt:lpstr>BPH</vt:lpstr>
      <vt:lpstr>PowerPoint Presentation</vt:lpstr>
      <vt:lpstr>PowerPoint Presentation</vt:lpstr>
      <vt:lpstr>PowerPoint Presentation</vt:lpstr>
      <vt:lpstr>PowerPoint Presentation</vt:lpstr>
      <vt:lpstr>Duct Carcinoma In Situ-Comedo Type</vt:lpstr>
      <vt:lpstr>PowerPoint Presentation</vt:lpstr>
      <vt:lpstr>PowerPoint Presentation</vt:lpstr>
      <vt:lpstr>Nipple retraction and pea d’orange</vt:lpstr>
      <vt:lpstr>PowerPoint Presentation</vt:lpstr>
      <vt:lpstr>Ulceration </vt:lpstr>
      <vt:lpstr>PowerPoint Presentation</vt:lpstr>
      <vt:lpstr>PowerPoint Presentation</vt:lpstr>
      <vt:lpstr>PowerPoint Presentation</vt:lpstr>
      <vt:lpstr>Gross</vt:lpstr>
      <vt:lpstr>Microscopic image</vt:lpstr>
      <vt:lpstr>PowerPoint Presentation</vt:lpstr>
      <vt:lpstr>Mucinous carcinoma</vt:lpstr>
      <vt:lpstr>Mucinous carcinoma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Simple endometrial hyperplasia</vt:lpstr>
      <vt:lpstr>Complex atypical endometrial hyperplasia</vt:lpstr>
      <vt:lpstr>Complex atypical endometrial hyperplasia</vt:lpstr>
      <vt:lpstr>PowerPoint Presentation</vt:lpstr>
      <vt:lpstr>* Grossly:  - Enlarged uterus. - Thick myometrium showing small grayish or hemorrhagic foci.  </vt:lpstr>
      <vt:lpstr>PowerPoint Presentation</vt:lpstr>
      <vt:lpstr>PowerPoint Presentation</vt:lpstr>
      <vt:lpstr>Multiple interstitial leiomyomas</vt:lpstr>
      <vt:lpstr>Whorly cut surface of leiomyoma</vt:lpstr>
      <vt:lpstr>Leiomyoma</vt:lpstr>
      <vt:lpstr>Leiomyoma</vt:lpstr>
      <vt:lpstr>Leiomyoma</vt:lpstr>
      <vt:lpstr>Leiomyoma</vt:lpstr>
      <vt:lpstr>PowerPoint Presentation</vt:lpstr>
      <vt:lpstr>Endometrial carcinoma</vt:lpstr>
      <vt:lpstr>PowerPoint Presentation</vt:lpstr>
      <vt:lpstr>Endometrial carcinoma</vt:lpstr>
      <vt:lpstr>PowerPoint Presentation</vt:lpstr>
      <vt:lpstr>Cancer cervix</vt:lpstr>
      <vt:lpstr>Squamous cell carcinoma of the cervix</vt:lpstr>
      <vt:lpstr>Adenocarcinoma of the cervix</vt:lpstr>
      <vt:lpstr>PowerPoint Presentation</vt:lpstr>
      <vt:lpstr>Serous cystadenoma</vt:lpstr>
      <vt:lpstr>Serous cystadenoma </vt:lpstr>
      <vt:lpstr>Bilateral serous cystadenocarcinoma:  </vt:lpstr>
      <vt:lpstr>Ovarian serous cystadenocarcinoma</vt:lpstr>
      <vt:lpstr>Mucinous cystadenoma</vt:lpstr>
      <vt:lpstr>Mucinous cystadenoma</vt:lpstr>
      <vt:lpstr>Mucinous cystadenocarcinoma </vt:lpstr>
      <vt:lpstr> Mucinous cystadenocarcinoma</vt:lpstr>
      <vt:lpstr>PowerPoint Presentation</vt:lpstr>
      <vt:lpstr>PowerPoint Presentation</vt:lpstr>
      <vt:lpstr>Dermoid cyst is filled with greasy material (keratin and sebaceous secretions) and shows tufts of hair</vt:lpstr>
      <vt:lpstr>A dermoid cyst showing bone (mesodermal derivative) adjacent to keratinized epidermis (ectodermal derivative). </vt:lpstr>
      <vt:lpstr>This photo shows mesodermal derivatives such as smooth muscle and cartilage and endodermal derivative such as gastrointestinal epithelium.</vt:lpstr>
      <vt:lpstr>PowerPoint Presentation</vt:lpstr>
      <vt:lpstr>Immature teratoma</vt:lpstr>
      <vt:lpstr>PowerPoint Presentation</vt:lpstr>
      <vt:lpstr>Polycystic ovary disease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Wasif Ali Khan</dc:creator>
  <cp:lastModifiedBy>Wasif Ali Khan</cp:lastModifiedBy>
  <cp:revision>34</cp:revision>
  <dcterms:created xsi:type="dcterms:W3CDTF">2006-08-16T00:00:00Z</dcterms:created>
  <dcterms:modified xsi:type="dcterms:W3CDTF">2014-11-17T11:08:53Z</dcterms:modified>
</cp:coreProperties>
</file>